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3"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1" Type="http://schemas.openxmlformats.org/officeDocument/2006/relationships/slide" Target="slides/slide1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4C7667C-E68F-25F2-61D2-6CFC1C560111}"/>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5333C88-7AF5-46B0-87A6-F99C558825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8" name="Rectangle 2">
            <a:extLst>
              <a:ext uri="{FF2B5EF4-FFF2-40B4-BE49-F238E27FC236}">
                <a16:creationId xmlns:a16="http://schemas.microsoft.com/office/drawing/2014/main" id="{0AFBA12B-2622-4371-B8CD-5D3FE1A39C6B}"/>
              </a:ext>
            </a:extLst>
          </p:cNvPr>
          <p:cNvSpPr>
            <a:spLocks noRot="1" noChangeArrowheads="1" noTextEdit="1"/>
          </p:cNvSpPr>
          <p:nvPr>
            <p:ph type="sldImg"/>
          </p:nvPr>
        </p:nvSpPr>
        <p:spPr>
          <a:ln/>
        </p:spPr>
      </p:sp>
      <p:sp>
        <p:nvSpPr>
          <p:cNvPr id="147460" name="Rectangle 4">
            <a:extLst>
              <a:ext uri="{FF2B5EF4-FFF2-40B4-BE49-F238E27FC236}">
                <a16:creationId xmlns:a16="http://schemas.microsoft.com/office/drawing/2014/main" id="{06D95077-A05E-B21E-C4FE-D9FBDFCF14F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F16493D-31A8-CB60-22EA-5ED450DDF788}"/>
              </a:ext>
            </a:extLst>
          </p:cNvPr>
          <p:cNvSpPr>
            <a:spLocks noGrp="1" noChangeArrowheads="1"/>
          </p:cNvSpPr>
          <p:nvPr>
            <p:ph type="title"/>
          </p:nvPr>
        </p:nvSpPr>
        <p:spPr>
          <a:xfrm>
            <a:off x="457200" y="201613"/>
            <a:ext cx="8229600" cy="758825"/>
          </a:xfrm>
        </p:spPr>
        <p:txBody>
          <a:bodyPr/>
          <a:lstStyle/>
          <a:p>
            <a:r>
              <a:rPr lang="en-US" altLang="zh-CN" sz="2800">
                <a:ea typeface="宋体" panose="02010600030101010101" pitchFamily="2" charset="-122"/>
              </a:rPr>
              <a:t>Weather Concept Scope/Approach</a:t>
            </a:r>
          </a:p>
        </p:txBody>
      </p:sp>
      <p:sp>
        <p:nvSpPr>
          <p:cNvPr id="105475" name="Rectangle 3">
            <a:extLst>
              <a:ext uri="{FF2B5EF4-FFF2-40B4-BE49-F238E27FC236}">
                <a16:creationId xmlns:a16="http://schemas.microsoft.com/office/drawing/2014/main" id="{59EAE689-B897-B420-ED2C-C52A06E80507}"/>
              </a:ext>
            </a:extLst>
          </p:cNvPr>
          <p:cNvSpPr>
            <a:spLocks noGrp="1" noChangeArrowheads="1"/>
          </p:cNvSpPr>
          <p:nvPr>
            <p:ph type="body" idx="1"/>
          </p:nvPr>
        </p:nvSpPr>
        <p:spPr>
          <a:xfrm>
            <a:off x="288925" y="966788"/>
            <a:ext cx="8465229" cy="5328096"/>
          </a:xfrm>
        </p:spPr>
        <p:txBody>
          <a:bodyPr/>
          <a:lstStyle/>
          <a:p>
            <a:r>
              <a:rPr lang="en-US" altLang="zh-CN" sz="2000">
                <a:ea typeface="宋体" panose="02010600030101010101" pitchFamily="2" charset="-122"/>
              </a:rPr>
              <a:t>Scope</a:t>
            </a:r>
          </a:p>
          <a:p>
            <a:pPr lvl="1"/>
            <a:r>
              <a:rPr lang="en-US" altLang="zh-CN" sz="1800">
                <a:ea typeface="宋体" panose="02010600030101010101" pitchFamily="2" charset="-122"/>
              </a:rPr>
              <a:t>2025 concepts for Weather Support (future vision)</a:t>
            </a:r>
          </a:p>
          <a:p>
            <a:pPr lvl="2"/>
            <a:r>
              <a:rPr lang="en-US" altLang="zh-CN" sz="1400">
                <a:ea typeface="宋体" panose="02010600030101010101" pitchFamily="2" charset="-122"/>
              </a:rPr>
              <a:t>Starting point for inter-IPT discussions</a:t>
            </a:r>
          </a:p>
          <a:p>
            <a:pPr lvl="2"/>
            <a:r>
              <a:rPr lang="en-US" altLang="zh-CN" sz="1400">
                <a:ea typeface="宋体" panose="02010600030101010101" pitchFamily="2" charset="-122"/>
              </a:rPr>
              <a:t>First step in NGATS weather functional analysis</a:t>
            </a:r>
          </a:p>
          <a:p>
            <a:r>
              <a:rPr lang="en-US" altLang="zh-CN" sz="2000">
                <a:ea typeface="宋体" panose="02010600030101010101" pitchFamily="2" charset="-122"/>
              </a:rPr>
              <a:t>Approach</a:t>
            </a:r>
          </a:p>
          <a:p>
            <a:pPr lvl="1"/>
            <a:r>
              <a:rPr lang="en-US" altLang="zh-CN" sz="1800">
                <a:ea typeface="宋体" panose="02010600030101010101" pitchFamily="2" charset="-122"/>
              </a:rPr>
              <a:t>Analyzed NGATS 2025 Operating Principles and Key Capabilities</a:t>
            </a:r>
          </a:p>
          <a:p>
            <a:pPr lvl="1"/>
            <a:r>
              <a:rPr lang="en-US" altLang="zh-CN" sz="1800">
                <a:solidFill>
                  <a:srgbClr val="008000"/>
                </a:solidFill>
                <a:ea typeface="宋体" panose="02010600030101010101" pitchFamily="2" charset="-122"/>
              </a:rPr>
              <a:t>Identified Weather Implications/Impacts</a:t>
            </a:r>
          </a:p>
          <a:p>
            <a:pPr lvl="1"/>
            <a:r>
              <a:rPr lang="en-US" altLang="zh-CN" sz="1800">
                <a:solidFill>
                  <a:srgbClr val="008000"/>
                </a:solidFill>
                <a:ea typeface="宋体" panose="02010600030101010101" pitchFamily="2" charset="-122"/>
              </a:rPr>
              <a:t>Established resulting Operating Principles for NGATS Weather Support Concepts</a:t>
            </a:r>
          </a:p>
          <a:p>
            <a:pPr lvl="1"/>
            <a:r>
              <a:rPr lang="en-US" altLang="zh-CN" sz="1800">
                <a:ea typeface="宋体" panose="02010600030101010101" pitchFamily="2" charset="-122"/>
              </a:rPr>
              <a:t>Developed Weather Concept Details</a:t>
            </a:r>
          </a:p>
          <a:p>
            <a:r>
              <a:rPr lang="en-US" altLang="zh-CN" sz="2000">
                <a:ea typeface="宋体" panose="02010600030101010101" pitchFamily="2" charset="-122"/>
              </a:rPr>
              <a:t>To Follow…</a:t>
            </a:r>
          </a:p>
          <a:p>
            <a:pPr lvl="1"/>
            <a:r>
              <a:rPr lang="en-US" altLang="zh-CN" sz="1800">
                <a:ea typeface="宋体" panose="02010600030101010101" pitchFamily="2" charset="-122"/>
              </a:rPr>
              <a:t>Transition “Road Map”</a:t>
            </a:r>
          </a:p>
          <a:p>
            <a:pPr lvl="2"/>
            <a:r>
              <a:rPr lang="en-US" altLang="zh-CN" sz="1400">
                <a:ea typeface="宋体" panose="02010600030101010101" pitchFamily="2" charset="-122"/>
              </a:rPr>
              <a:t>Transition plan for Weather Support - current NAS to 2025 Concept</a:t>
            </a:r>
          </a:p>
          <a:p>
            <a:pPr lvl="1"/>
            <a:r>
              <a:rPr lang="en-US" altLang="zh-CN" sz="1800">
                <a:ea typeface="宋体" panose="02010600030101010101" pitchFamily="2" charset="-122"/>
              </a:rPr>
              <a:t>Complementary products:</a:t>
            </a:r>
          </a:p>
          <a:p>
            <a:pPr lvl="2"/>
            <a:r>
              <a:rPr lang="en-US" altLang="zh-CN" sz="1400">
                <a:ea typeface="宋体" panose="02010600030101010101" pitchFamily="2" charset="-122"/>
              </a:rPr>
              <a:t>Weather System Requirements</a:t>
            </a:r>
          </a:p>
          <a:p>
            <a:pPr lvl="2"/>
            <a:r>
              <a:rPr lang="en-US" altLang="zh-CN" sz="1400">
                <a:ea typeface="宋体" panose="02010600030101010101" pitchFamily="2" charset="-122"/>
              </a:rPr>
              <a:t>Supporting R&amp;D Requirements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